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28"/>
  </p:notesMasterIdLst>
  <p:handoutMasterIdLst>
    <p:handoutMasterId r:id="rId29"/>
  </p:handoutMasterIdLst>
  <p:sldIdLst>
    <p:sldId id="302" r:id="rId2"/>
    <p:sldId id="294" r:id="rId3"/>
    <p:sldId id="292" r:id="rId4"/>
    <p:sldId id="304" r:id="rId5"/>
    <p:sldId id="437" r:id="rId6"/>
    <p:sldId id="438" r:id="rId7"/>
    <p:sldId id="529" r:id="rId8"/>
    <p:sldId id="530" r:id="rId9"/>
    <p:sldId id="531" r:id="rId10"/>
    <p:sldId id="532" r:id="rId11"/>
    <p:sldId id="533" r:id="rId12"/>
    <p:sldId id="534" r:id="rId13"/>
    <p:sldId id="547" r:id="rId14"/>
    <p:sldId id="535" r:id="rId15"/>
    <p:sldId id="537" r:id="rId16"/>
    <p:sldId id="536" r:id="rId17"/>
    <p:sldId id="538" r:id="rId18"/>
    <p:sldId id="539" r:id="rId19"/>
    <p:sldId id="540" r:id="rId20"/>
    <p:sldId id="541" r:id="rId21"/>
    <p:sldId id="542" r:id="rId22"/>
    <p:sldId id="543" r:id="rId23"/>
    <p:sldId id="544" r:id="rId24"/>
    <p:sldId id="545" r:id="rId25"/>
    <p:sldId id="546" r:id="rId26"/>
    <p:sldId id="494" r:id="rId27"/>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B1"/>
    <a:srgbClr val="828383"/>
    <a:srgbClr val="005BBB"/>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6"/>
    <p:restoredTop sz="81557"/>
  </p:normalViewPr>
  <p:slideViewPr>
    <p:cSldViewPr snapToGrid="0" snapToObjects="1">
      <p:cViewPr varScale="1">
        <p:scale>
          <a:sx n="100" d="100"/>
          <a:sy n="100" d="100"/>
        </p:scale>
        <p:origin x="1256" y="160"/>
      </p:cViewPr>
      <p:guideLst>
        <p:guide orient="horz" pos="2160"/>
        <p:guide pos="3840"/>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4/12/21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4/12/21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a:t>
            </a:fld>
            <a:endParaRPr lang="en-US" dirty="0"/>
          </a:p>
        </p:txBody>
      </p:sp>
    </p:spTree>
    <p:extLst>
      <p:ext uri="{BB962C8B-B14F-4D97-AF65-F5344CB8AC3E}">
        <p14:creationId xmlns:p14="http://schemas.microsoft.com/office/powerpoint/2010/main" val="22502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83469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3224813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4231541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610476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2752898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1071215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After accounting for personal time off, other Scrum activities, and non-sprint commitments, the team in Table 19.2 estimates a capacity of 140 to 197 effort-hours to work on tasks in the sprint backlog.</a:t>
            </a:r>
          </a:p>
          <a:p>
            <a:r>
              <a:rPr lang="en-US" sz="2000" dirty="0"/>
              <a:t>I would caution this team against taking on 197 hours of work because it would leave no sprint buffer. A better strategy for this team would be to use a capacity that is probably greater than 140 hours but certainly less than 197 hours when committing to work during this sprint.</a:t>
            </a:r>
          </a:p>
        </p:txBody>
      </p:sp>
      <p:sp>
        <p:nvSpPr>
          <p:cNvPr id="4" name="Slide Number Placeholder 3"/>
          <p:cNvSpPr>
            <a:spLocks noGrp="1"/>
          </p:cNvSpPr>
          <p:nvPr>
            <p:ph type="sldNum" sz="quarter" idx="10"/>
          </p:nvPr>
        </p:nvSpPr>
        <p:spPr/>
        <p:txBody>
          <a:bodyPr/>
          <a:lstStyle/>
          <a:p>
            <a:fld id="{02322656-8894-1544-92AA-01B3CF5E6182}" type="slidenum">
              <a:rPr lang="en-US" smtClean="0"/>
              <a:pPr/>
              <a:t>17</a:t>
            </a:fld>
            <a:endParaRPr lang="en-US" dirty="0"/>
          </a:p>
        </p:txBody>
      </p:sp>
    </p:spTree>
    <p:extLst>
      <p:ext uri="{BB962C8B-B14F-4D97-AF65-F5344CB8AC3E}">
        <p14:creationId xmlns:p14="http://schemas.microsoft.com/office/powerpoint/2010/main" val="508459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2188476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19</a:t>
            </a:fld>
            <a:endParaRPr lang="en-US" dirty="0"/>
          </a:p>
        </p:txBody>
      </p:sp>
    </p:spTree>
    <p:extLst>
      <p:ext uri="{BB962C8B-B14F-4D97-AF65-F5344CB8AC3E}">
        <p14:creationId xmlns:p14="http://schemas.microsoft.com/office/powerpoint/2010/main" val="45458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20</a:t>
            </a:fld>
            <a:endParaRPr lang="en-US" dirty="0"/>
          </a:p>
        </p:txBody>
      </p:sp>
    </p:spTree>
    <p:extLst>
      <p:ext uri="{BB962C8B-B14F-4D97-AF65-F5344CB8AC3E}">
        <p14:creationId xmlns:p14="http://schemas.microsoft.com/office/powerpoint/2010/main" val="54655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162218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21</a:t>
            </a:fld>
            <a:endParaRPr lang="en-US" dirty="0"/>
          </a:p>
        </p:txBody>
      </p:sp>
    </p:spTree>
    <p:extLst>
      <p:ext uri="{BB962C8B-B14F-4D97-AF65-F5344CB8AC3E}">
        <p14:creationId xmlns:p14="http://schemas.microsoft.com/office/powerpoint/2010/main" val="4082869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22</a:t>
            </a:fld>
            <a:endParaRPr lang="en-US" dirty="0"/>
          </a:p>
        </p:txBody>
      </p:sp>
    </p:spTree>
    <p:extLst>
      <p:ext uri="{BB962C8B-B14F-4D97-AF65-F5344CB8AC3E}">
        <p14:creationId xmlns:p14="http://schemas.microsoft.com/office/powerpoint/2010/main" val="3901481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23</a:t>
            </a:fld>
            <a:endParaRPr lang="en-US" dirty="0"/>
          </a:p>
        </p:txBody>
      </p:sp>
    </p:spTree>
    <p:extLst>
      <p:ext uri="{BB962C8B-B14F-4D97-AF65-F5344CB8AC3E}">
        <p14:creationId xmlns:p14="http://schemas.microsoft.com/office/powerpoint/2010/main" val="2689740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24</a:t>
            </a:fld>
            <a:endParaRPr lang="en-US" dirty="0"/>
          </a:p>
        </p:txBody>
      </p:sp>
    </p:spTree>
    <p:extLst>
      <p:ext uri="{BB962C8B-B14F-4D97-AF65-F5344CB8AC3E}">
        <p14:creationId xmlns:p14="http://schemas.microsoft.com/office/powerpoint/2010/main" val="1866426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25</a:t>
            </a:fld>
            <a:endParaRPr lang="en-US" dirty="0"/>
          </a:p>
        </p:txBody>
      </p:sp>
    </p:spTree>
    <p:extLst>
      <p:ext uri="{BB962C8B-B14F-4D97-AF65-F5344CB8AC3E}">
        <p14:creationId xmlns:p14="http://schemas.microsoft.com/office/powerpoint/2010/main" val="807663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26</a:t>
            </a:fld>
            <a:endParaRPr lang="en-US" dirty="0"/>
          </a:p>
        </p:txBody>
      </p:sp>
    </p:spTree>
    <p:extLst>
      <p:ext uri="{BB962C8B-B14F-4D97-AF65-F5344CB8AC3E}">
        <p14:creationId xmlns:p14="http://schemas.microsoft.com/office/powerpoint/2010/main" val="332490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393507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a:t>
            </a:fld>
            <a:endParaRPr lang="en-US" dirty="0"/>
          </a:p>
        </p:txBody>
      </p:sp>
    </p:spTree>
    <p:extLst>
      <p:ext uri="{BB962C8B-B14F-4D97-AF65-F5344CB8AC3E}">
        <p14:creationId xmlns:p14="http://schemas.microsoft.com/office/powerpoint/2010/main" val="4009146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56774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a:t>
            </a:fld>
            <a:endParaRPr lang="en-US" dirty="0"/>
          </a:p>
        </p:txBody>
      </p:sp>
    </p:spTree>
    <p:extLst>
      <p:ext uri="{BB962C8B-B14F-4D97-AF65-F5344CB8AC3E}">
        <p14:creationId xmlns:p14="http://schemas.microsoft.com/office/powerpoint/2010/main" val="3598342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t>Because the ScrumMaster is not in charge of the development team, she cannot decide on behalf of the development team what commitment to make. The ScrumMaster can, however, challenge the team’s commitment to ensure that it is realistic and appropriate.</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3146331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3331887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1189087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rgbClr val="828383"/>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097" y="5579498"/>
            <a:ext cx="4215429" cy="1162876"/>
          </a:xfrm>
          <a:prstGeom prst="rect">
            <a:avLst/>
          </a:prstGeom>
        </p:spPr>
      </p:pic>
      <p:sp>
        <p:nvSpPr>
          <p:cNvPr id="6" name="TextBox 5">
            <a:extLst>
              <a:ext uri="{FF2B5EF4-FFF2-40B4-BE49-F238E27FC236}">
                <a16:creationId xmlns:a16="http://schemas.microsoft.com/office/drawing/2014/main" id="{280470B7-69FD-5445-BD11-7021C0FE11B4}"/>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7845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61" y="5576302"/>
            <a:ext cx="4223265" cy="1165039"/>
          </a:xfrm>
          <a:prstGeom prst="rect">
            <a:avLst/>
          </a:prstGeom>
        </p:spPr>
      </p:pic>
      <p:sp>
        <p:nvSpPr>
          <p:cNvPr id="6" name="TextBox 5">
            <a:extLst>
              <a:ext uri="{FF2B5EF4-FFF2-40B4-BE49-F238E27FC236}">
                <a16:creationId xmlns:a16="http://schemas.microsoft.com/office/drawing/2014/main" id="{BA0F3B41-1B59-FD45-B462-5C9C98306501}"/>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rgbClr val="828383"/>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372" y="-27384"/>
            <a:ext cx="3486864" cy="961893"/>
          </a:xfrm>
          <a:prstGeom prst="rect">
            <a:avLst/>
          </a:prstGeom>
        </p:spPr>
      </p:pic>
      <p:sp>
        <p:nvSpPr>
          <p:cNvPr id="8" name="TextBox 7">
            <a:extLst>
              <a:ext uri="{FF2B5EF4-FFF2-40B4-BE49-F238E27FC236}">
                <a16:creationId xmlns:a16="http://schemas.microsoft.com/office/drawing/2014/main" id="{0A06DAA0-2792-F74E-9619-02885FF81266}"/>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white.png"/>
          <p:cNvPicPr>
            <a:picLocks noChangeAspect="1"/>
          </p:cNvPicPr>
          <p:nvPr userDrawn="1"/>
        </p:nvPicPr>
        <p:blipFill rotWithShape="1">
          <a:blip r:embed="rId3">
            <a:extLst>
              <a:ext uri="{28A0092B-C50C-407E-A947-70E740481C1C}">
                <a14:useLocalDpi xmlns:a14="http://schemas.microsoft.com/office/drawing/2010/main" val="0"/>
              </a:ext>
            </a:extLst>
          </a:blip>
          <a:srcRect l="6339" t="19819" r="7510" b="24227"/>
          <a:stretch/>
        </p:blipFill>
        <p:spPr>
          <a:xfrm>
            <a:off x="381540" y="162905"/>
            <a:ext cx="3007929" cy="538910"/>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rgbClr val="828383"/>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rgbClr val="828383"/>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17480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rgbClr val="828383"/>
                </a:solidFill>
                <a:latin typeface="Arial" charset="0"/>
                <a:ea typeface="Arial" charset="0"/>
                <a:cs typeface="Arial" charset="0"/>
              </a:rPr>
              <a:pPr/>
              <a:t>‹#›</a:t>
            </a:fld>
            <a:endParaRPr lang="en-US" sz="1600" b="1" dirty="0">
              <a:solidFill>
                <a:srgbClr val="828383"/>
              </a:solidFill>
              <a:latin typeface="Arial" charset="0"/>
              <a:ea typeface="Arial" charset="0"/>
              <a:cs typeface="Arial" charset="0"/>
            </a:endParaRPr>
          </a:p>
        </p:txBody>
      </p:sp>
      <p:pic>
        <p:nvPicPr>
          <p:cNvPr id="16" name="Picture 15" descr="School-of-Management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8090" y="-27384"/>
            <a:ext cx="3486864" cy="961893"/>
          </a:xfrm>
          <a:prstGeom prst="rect">
            <a:avLst/>
          </a:prstGeom>
        </p:spPr>
      </p:pic>
      <p:sp>
        <p:nvSpPr>
          <p:cNvPr id="10" name="TextBox 9">
            <a:extLst>
              <a:ext uri="{FF2B5EF4-FFF2-40B4-BE49-F238E27FC236}">
                <a16:creationId xmlns:a16="http://schemas.microsoft.com/office/drawing/2014/main" id="{668555F8-5E95-8940-97D5-33F72FECC90F}"/>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895" r:id="rId5"/>
    <p:sldLayoutId id="2147483897" r:id="rId6"/>
    <p:sldLayoutId id="2147483907" r:id="rId7"/>
    <p:sldLayoutId id="2147483898" r:id="rId8"/>
    <p:sldLayoutId id="2147483900" r:id="rId9"/>
    <p:sldLayoutId id="2147483906" r:id="rId10"/>
    <p:sldLayoutId id="2147483902" r:id="rId11"/>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rgbClr val="828383"/>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dirty="0">
                <a:solidFill>
                  <a:schemeClr val="tx1">
                    <a:lumMod val="50000"/>
                  </a:schemeClr>
                </a:solidFill>
              </a:rPr>
              <a:t>Week 11 – April 12</a:t>
            </a:r>
            <a:r>
              <a:rPr lang="en-US" sz="2400" baseline="30000" dirty="0">
                <a:solidFill>
                  <a:schemeClr val="tx1">
                    <a:lumMod val="50000"/>
                  </a:schemeClr>
                </a:solidFill>
              </a:rPr>
              <a:t>th</a:t>
            </a:r>
            <a:r>
              <a:rPr lang="en-US" sz="2400" dirty="0">
                <a:solidFill>
                  <a:schemeClr val="tx1">
                    <a:lumMod val="50000"/>
                  </a:schemeClr>
                </a:solidFill>
              </a:rPr>
              <a:t> </a:t>
            </a:r>
          </a:p>
        </p:txBody>
      </p:sp>
      <p:sp>
        <p:nvSpPr>
          <p:cNvPr id="3" name="Title 2"/>
          <p:cNvSpPr>
            <a:spLocks noGrp="1"/>
          </p:cNvSpPr>
          <p:nvPr>
            <p:ph type="ctrTitle"/>
          </p:nvPr>
        </p:nvSpPr>
        <p:spPr/>
        <p:txBody>
          <a:bodyPr>
            <a:normAutofit/>
          </a:bodyPr>
          <a:lstStyle/>
          <a:p>
            <a:r>
              <a:rPr lang="en-US" sz="4400" dirty="0"/>
              <a:t>MGS 425 (S1S &amp; S2S)</a:t>
            </a:r>
            <a:br>
              <a:rPr lang="en-US" sz="4400" dirty="0"/>
            </a:br>
            <a:r>
              <a:rPr lang="en-US" sz="4400" dirty="0"/>
              <a:t>Management of it projects</a:t>
            </a:r>
          </a:p>
        </p:txBody>
      </p:sp>
    </p:spTree>
    <p:extLst>
      <p:ext uri="{BB962C8B-B14F-4D97-AF65-F5344CB8AC3E}">
        <p14:creationId xmlns:p14="http://schemas.microsoft.com/office/powerpoint/2010/main" val="173667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2800" dirty="0"/>
              <a:t>Process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939635"/>
            <a:ext cx="10226739" cy="4488873"/>
          </a:xfrm>
        </p:spPr>
        <p:txBody>
          <a:bodyPr/>
          <a:lstStyle/>
          <a:p>
            <a:pPr marL="342900" indent="-342900">
              <a:lnSpc>
                <a:spcPct val="100000"/>
              </a:lnSpc>
              <a:spcBef>
                <a:spcPts val="400"/>
              </a:spcBef>
              <a:buFont typeface="Arial" panose="020B0604020202020204" pitchFamily="34" charset="0"/>
              <a:buChar char="•"/>
            </a:pPr>
            <a:r>
              <a:rPr lang="en-US" sz="2300" dirty="0"/>
              <a:t>Engaged product owners enter sprint planning having a good idea of what they want the team to deliver by the end of the sprint. </a:t>
            </a:r>
          </a:p>
          <a:p>
            <a:pPr marL="342900" indent="-342900">
              <a:lnSpc>
                <a:spcPct val="100000"/>
              </a:lnSpc>
              <a:spcBef>
                <a:spcPts val="400"/>
              </a:spcBef>
              <a:buFont typeface="Arial" panose="020B0604020202020204" pitchFamily="34" charset="0"/>
              <a:buChar char="•"/>
            </a:pPr>
            <a:r>
              <a:rPr lang="en-US" sz="2300" dirty="0"/>
              <a:t>They might have a specific set of high-priority product backlog items in mind—“I’d really like to get the top five product backlog items done this sprint”—or they might have a more general notion—“At the end of this sprint I want a typical user to be able to submit a simple keyword query.” </a:t>
            </a:r>
          </a:p>
          <a:p>
            <a:pPr marL="342900" indent="-342900">
              <a:lnSpc>
                <a:spcPct val="100000"/>
              </a:lnSpc>
              <a:spcBef>
                <a:spcPts val="400"/>
              </a:spcBef>
              <a:buFont typeface="Arial" panose="020B0604020202020204" pitchFamily="34" charset="0"/>
              <a:buChar char="•"/>
            </a:pPr>
            <a:r>
              <a:rPr lang="en-US" sz="2300" dirty="0"/>
              <a:t>Knowing the sprint goal helps the team balance competing priorities. </a:t>
            </a:r>
          </a:p>
          <a:p>
            <a:pPr marL="342900" indent="-342900">
              <a:lnSpc>
                <a:spcPct val="100000"/>
              </a:lnSpc>
              <a:spcBef>
                <a:spcPts val="400"/>
              </a:spcBef>
              <a:buFont typeface="Arial" panose="020B0604020202020204" pitchFamily="34" charset="0"/>
              <a:buChar char="•"/>
            </a:pPr>
            <a:r>
              <a:rPr lang="en-US" sz="2300" dirty="0"/>
              <a:t>A product owner should communicate the initial sprint goal in a way that doesn’t unduly influence the development team to commit to more than it realistically can deliver.</a:t>
            </a:r>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3" y="314090"/>
            <a:ext cx="528627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Overview</a:t>
            </a:r>
          </a:p>
        </p:txBody>
      </p:sp>
    </p:spTree>
    <p:extLst>
      <p:ext uri="{BB962C8B-B14F-4D97-AF65-F5344CB8AC3E}">
        <p14:creationId xmlns:p14="http://schemas.microsoft.com/office/powerpoint/2010/main" val="854579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2800" dirty="0"/>
              <a:t>Process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939635"/>
            <a:ext cx="10226739" cy="4488873"/>
          </a:xfrm>
        </p:spPr>
        <p:txBody>
          <a:bodyPr/>
          <a:lstStyle/>
          <a:p>
            <a:pPr marL="342900" indent="-342900">
              <a:lnSpc>
                <a:spcPct val="100000"/>
              </a:lnSpc>
              <a:spcBef>
                <a:spcPts val="400"/>
              </a:spcBef>
              <a:buFont typeface="Arial" panose="020B0604020202020204" pitchFamily="34" charset="0"/>
              <a:buChar char="•"/>
            </a:pPr>
            <a:r>
              <a:rPr lang="en-US" sz="2300" dirty="0"/>
              <a:t>The fact that the product owner knows what they want, however, does not necessarily mean that the development team is capable of delivering it during that sprint. </a:t>
            </a:r>
          </a:p>
          <a:p>
            <a:pPr marL="342900" indent="-342900">
              <a:lnSpc>
                <a:spcPct val="100000"/>
              </a:lnSpc>
              <a:spcBef>
                <a:spcPts val="400"/>
              </a:spcBef>
              <a:buFont typeface="Arial" panose="020B0604020202020204" pitchFamily="34" charset="0"/>
              <a:buChar char="•"/>
            </a:pPr>
            <a:r>
              <a:rPr lang="en-US" sz="2300" dirty="0"/>
              <a:t>A realistic commitment is achieved only through collaboration (and at times negotiation) between the product owner and the development team members.</a:t>
            </a:r>
          </a:p>
          <a:p>
            <a:pPr marL="342900" indent="-342900">
              <a:lnSpc>
                <a:spcPct val="100000"/>
              </a:lnSpc>
              <a:spcBef>
                <a:spcPts val="400"/>
              </a:spcBef>
              <a:buFont typeface="Arial" panose="020B0604020202020204" pitchFamily="34" charset="0"/>
              <a:buChar char="•"/>
            </a:pPr>
            <a:r>
              <a:rPr lang="en-US" sz="2300" dirty="0"/>
              <a:t>The sprint-planning participants need to have the opportunity to review and discuss potential value-generating alternatives and decide what is practical given the team’s capabilities, predicted velocity, and any known constraints.</a:t>
            </a:r>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3" y="314090"/>
            <a:ext cx="528627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Overview</a:t>
            </a:r>
          </a:p>
        </p:txBody>
      </p:sp>
    </p:spTree>
    <p:extLst>
      <p:ext uri="{BB962C8B-B14F-4D97-AF65-F5344CB8AC3E}">
        <p14:creationId xmlns:p14="http://schemas.microsoft.com/office/powerpoint/2010/main" val="3601250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75B482F-FEDC-5F49-9012-D89F4BFCE8D3}"/>
              </a:ext>
            </a:extLst>
          </p:cNvPr>
          <p:cNvSpPr txBox="1">
            <a:spLocks/>
          </p:cNvSpPr>
          <p:nvPr/>
        </p:nvSpPr>
        <p:spPr>
          <a:xfrm>
            <a:off x="4550453" y="314090"/>
            <a:ext cx="528627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Approaches</a:t>
            </a:r>
          </a:p>
        </p:txBody>
      </p:sp>
      <p:pic>
        <p:nvPicPr>
          <p:cNvPr id="4" name="Picture 3">
            <a:extLst>
              <a:ext uri="{FF2B5EF4-FFF2-40B4-BE49-F238E27FC236}">
                <a16:creationId xmlns:a16="http://schemas.microsoft.com/office/drawing/2014/main" id="{29966385-9729-7846-BAD7-22ABF266571F}"/>
              </a:ext>
            </a:extLst>
          </p:cNvPr>
          <p:cNvPicPr>
            <a:picLocks noChangeAspect="1"/>
          </p:cNvPicPr>
          <p:nvPr/>
        </p:nvPicPr>
        <p:blipFill>
          <a:blip r:embed="rId3"/>
          <a:stretch>
            <a:fillRect/>
          </a:stretch>
        </p:blipFill>
        <p:spPr>
          <a:xfrm>
            <a:off x="1212745" y="1108363"/>
            <a:ext cx="9600250" cy="5158455"/>
          </a:xfrm>
          <a:prstGeom prst="rect">
            <a:avLst/>
          </a:prstGeom>
        </p:spPr>
      </p:pic>
    </p:spTree>
    <p:extLst>
      <p:ext uri="{BB962C8B-B14F-4D97-AF65-F5344CB8AC3E}">
        <p14:creationId xmlns:p14="http://schemas.microsoft.com/office/powerpoint/2010/main" val="78922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75B482F-FEDC-5F49-9012-D89F4BFCE8D3}"/>
              </a:ext>
            </a:extLst>
          </p:cNvPr>
          <p:cNvSpPr txBox="1">
            <a:spLocks/>
          </p:cNvSpPr>
          <p:nvPr/>
        </p:nvSpPr>
        <p:spPr>
          <a:xfrm>
            <a:off x="4550453" y="314090"/>
            <a:ext cx="528627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Approaches</a:t>
            </a:r>
          </a:p>
        </p:txBody>
      </p:sp>
      <p:pic>
        <p:nvPicPr>
          <p:cNvPr id="2" name="Picture 1">
            <a:extLst>
              <a:ext uri="{FF2B5EF4-FFF2-40B4-BE49-F238E27FC236}">
                <a16:creationId xmlns:a16="http://schemas.microsoft.com/office/drawing/2014/main" id="{C2118A5F-497C-A74B-8EF5-BAB977851496}"/>
              </a:ext>
            </a:extLst>
          </p:cNvPr>
          <p:cNvPicPr>
            <a:picLocks noChangeAspect="1"/>
          </p:cNvPicPr>
          <p:nvPr/>
        </p:nvPicPr>
        <p:blipFill>
          <a:blip r:embed="rId3"/>
          <a:stretch>
            <a:fillRect/>
          </a:stretch>
        </p:blipFill>
        <p:spPr>
          <a:xfrm>
            <a:off x="1066800" y="1113591"/>
            <a:ext cx="9677400" cy="4944111"/>
          </a:xfrm>
          <a:prstGeom prst="rect">
            <a:avLst/>
          </a:prstGeom>
        </p:spPr>
      </p:pic>
    </p:spTree>
    <p:extLst>
      <p:ext uri="{BB962C8B-B14F-4D97-AF65-F5344CB8AC3E}">
        <p14:creationId xmlns:p14="http://schemas.microsoft.com/office/powerpoint/2010/main" val="1238557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75B482F-FEDC-5F49-9012-D89F4BFCE8D3}"/>
              </a:ext>
            </a:extLst>
          </p:cNvPr>
          <p:cNvSpPr txBox="1">
            <a:spLocks/>
          </p:cNvSpPr>
          <p:nvPr/>
        </p:nvSpPr>
        <p:spPr>
          <a:xfrm>
            <a:off x="4550453" y="314090"/>
            <a:ext cx="658860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Determining Capacity</a:t>
            </a:r>
          </a:p>
        </p:txBody>
      </p:sp>
      <p:pic>
        <p:nvPicPr>
          <p:cNvPr id="3" name="Picture 2">
            <a:extLst>
              <a:ext uri="{FF2B5EF4-FFF2-40B4-BE49-F238E27FC236}">
                <a16:creationId xmlns:a16="http://schemas.microsoft.com/office/drawing/2014/main" id="{032F574A-18E7-494B-9D53-660478BA6DDE}"/>
              </a:ext>
            </a:extLst>
          </p:cNvPr>
          <p:cNvPicPr>
            <a:picLocks noChangeAspect="1"/>
          </p:cNvPicPr>
          <p:nvPr/>
        </p:nvPicPr>
        <p:blipFill>
          <a:blip r:embed="rId3"/>
          <a:stretch>
            <a:fillRect/>
          </a:stretch>
        </p:blipFill>
        <p:spPr>
          <a:xfrm>
            <a:off x="928257" y="1077845"/>
            <a:ext cx="9892145" cy="5296361"/>
          </a:xfrm>
          <a:prstGeom prst="rect">
            <a:avLst/>
          </a:prstGeom>
        </p:spPr>
      </p:pic>
    </p:spTree>
    <p:extLst>
      <p:ext uri="{BB962C8B-B14F-4D97-AF65-F5344CB8AC3E}">
        <p14:creationId xmlns:p14="http://schemas.microsoft.com/office/powerpoint/2010/main" val="1615847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2800" dirty="0"/>
              <a:t>Capacity in Story Points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939635"/>
            <a:ext cx="10226739" cy="4488873"/>
          </a:xfrm>
        </p:spPr>
        <p:txBody>
          <a:bodyPr/>
          <a:lstStyle/>
          <a:p>
            <a:pPr marL="342900" indent="-342900">
              <a:lnSpc>
                <a:spcPct val="100000"/>
              </a:lnSpc>
              <a:spcBef>
                <a:spcPts val="400"/>
              </a:spcBef>
              <a:buFont typeface="Arial" panose="020B0604020202020204" pitchFamily="34" charset="0"/>
              <a:buChar char="•"/>
            </a:pPr>
            <a:r>
              <a:rPr lang="en-US" sz="2300" dirty="0"/>
              <a:t>For example, let’s say our team’s average velocity is 40 story points during a two-week sprint. </a:t>
            </a:r>
          </a:p>
          <a:p>
            <a:pPr marL="342900" indent="-342900">
              <a:lnSpc>
                <a:spcPct val="100000"/>
              </a:lnSpc>
              <a:spcBef>
                <a:spcPts val="400"/>
              </a:spcBef>
              <a:buFont typeface="Arial" panose="020B0604020202020204" pitchFamily="34" charset="0"/>
              <a:buChar char="•"/>
            </a:pPr>
            <a:r>
              <a:rPr lang="en-US" sz="2300" dirty="0"/>
              <a:t>The sprint we are planning, however, occurs during the last two weeks in December in the United States, which means many of our team members will be taking time off for the holidays. </a:t>
            </a:r>
          </a:p>
          <a:p>
            <a:pPr marL="342900" indent="-342900">
              <a:lnSpc>
                <a:spcPct val="100000"/>
              </a:lnSpc>
              <a:spcBef>
                <a:spcPts val="400"/>
              </a:spcBef>
              <a:buFont typeface="Arial" panose="020B0604020202020204" pitchFamily="34" charset="0"/>
              <a:buChar char="•"/>
            </a:pPr>
            <a:r>
              <a:rPr lang="en-US" sz="2300" dirty="0"/>
              <a:t>We would take on too much work if we used the average velocity of 40; we’d be better off assuming that a velocity closer to 20 (or thereabouts) is a more realistic capacity for the team during this sprint.</a:t>
            </a:r>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2" y="314090"/>
            <a:ext cx="653318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Determining Capacity</a:t>
            </a:r>
          </a:p>
        </p:txBody>
      </p:sp>
    </p:spTree>
    <p:extLst>
      <p:ext uri="{BB962C8B-B14F-4D97-AF65-F5344CB8AC3E}">
        <p14:creationId xmlns:p14="http://schemas.microsoft.com/office/powerpoint/2010/main" val="2259475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2800" dirty="0"/>
              <a:t>Capacity in Story Points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939635"/>
            <a:ext cx="10226739" cy="4488873"/>
          </a:xfrm>
        </p:spPr>
        <p:txBody>
          <a:bodyPr/>
          <a:lstStyle/>
          <a:p>
            <a:pPr marL="342900" indent="-342900">
              <a:lnSpc>
                <a:spcPct val="100000"/>
              </a:lnSpc>
              <a:spcBef>
                <a:spcPts val="400"/>
              </a:spcBef>
              <a:buFont typeface="Arial" panose="020B0604020202020204" pitchFamily="34" charset="0"/>
              <a:buChar char="•"/>
            </a:pPr>
            <a:r>
              <a:rPr lang="en-US" sz="2300" dirty="0"/>
              <a:t>A team’s velocity is expressed in terms of product backlog item units (let’s say story points). </a:t>
            </a:r>
          </a:p>
          <a:p>
            <a:pPr marL="342900" indent="-342900">
              <a:lnSpc>
                <a:spcPct val="100000"/>
              </a:lnSpc>
              <a:spcBef>
                <a:spcPts val="400"/>
              </a:spcBef>
              <a:buFont typeface="Arial" panose="020B0604020202020204" pitchFamily="34" charset="0"/>
              <a:buChar char="•"/>
            </a:pPr>
            <a:r>
              <a:rPr lang="en-US" sz="2300" dirty="0"/>
              <a:t>So, if we express capacity in story points, determining capacity is the same as predicting our team’s target velocity for the upcoming sprint.</a:t>
            </a:r>
          </a:p>
          <a:p>
            <a:pPr marL="342900" indent="-342900">
              <a:lnSpc>
                <a:spcPct val="100000"/>
              </a:lnSpc>
              <a:spcBef>
                <a:spcPts val="400"/>
              </a:spcBef>
              <a:buFont typeface="Arial" panose="020B0604020202020204" pitchFamily="34" charset="0"/>
              <a:buChar char="•"/>
            </a:pPr>
            <a:r>
              <a:rPr lang="en-US" sz="2300" dirty="0"/>
              <a:t>To make this determination, start with the team’s long-term average velocity or the team’s previous sprint velocity (sometimes referred to as the “yesterday’s weather” approach) as an initial estimate of its capacity/velocity for the upcoming sprint. </a:t>
            </a:r>
          </a:p>
          <a:p>
            <a:pPr marL="342900" indent="-342900">
              <a:lnSpc>
                <a:spcPct val="100000"/>
              </a:lnSpc>
              <a:spcBef>
                <a:spcPts val="400"/>
              </a:spcBef>
              <a:buFont typeface="Arial" panose="020B0604020202020204" pitchFamily="34" charset="0"/>
              <a:buChar char="•"/>
            </a:pPr>
            <a:r>
              <a:rPr lang="en-US" sz="2300" dirty="0"/>
              <a:t>Then consider whether the upcoming sprint might differ from typical or previous sprints (it might not). The result is a reasonable adjusted capacity (predicted velocity) for the upcoming sprint.</a:t>
            </a:r>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2" y="314090"/>
            <a:ext cx="653318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Determining Capacity</a:t>
            </a:r>
          </a:p>
        </p:txBody>
      </p:sp>
    </p:spTree>
    <p:extLst>
      <p:ext uri="{BB962C8B-B14F-4D97-AF65-F5344CB8AC3E}">
        <p14:creationId xmlns:p14="http://schemas.microsoft.com/office/powerpoint/2010/main" val="4049235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75B482F-FEDC-5F49-9012-D89F4BFCE8D3}"/>
              </a:ext>
            </a:extLst>
          </p:cNvPr>
          <p:cNvSpPr txBox="1">
            <a:spLocks/>
          </p:cNvSpPr>
          <p:nvPr/>
        </p:nvSpPr>
        <p:spPr>
          <a:xfrm>
            <a:off x="4550453" y="314090"/>
            <a:ext cx="658860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Determining Capacity</a:t>
            </a:r>
          </a:p>
        </p:txBody>
      </p:sp>
      <p:pic>
        <p:nvPicPr>
          <p:cNvPr id="2" name="Picture 1">
            <a:extLst>
              <a:ext uri="{FF2B5EF4-FFF2-40B4-BE49-F238E27FC236}">
                <a16:creationId xmlns:a16="http://schemas.microsoft.com/office/drawing/2014/main" id="{ACDBAD52-998B-3442-9EA6-2D68A46110CE}"/>
              </a:ext>
            </a:extLst>
          </p:cNvPr>
          <p:cNvPicPr>
            <a:picLocks noChangeAspect="1"/>
          </p:cNvPicPr>
          <p:nvPr/>
        </p:nvPicPr>
        <p:blipFill>
          <a:blip r:embed="rId3"/>
          <a:stretch>
            <a:fillRect/>
          </a:stretch>
        </p:blipFill>
        <p:spPr>
          <a:xfrm>
            <a:off x="727363" y="1520061"/>
            <a:ext cx="10737273" cy="3817878"/>
          </a:xfrm>
          <a:prstGeom prst="rect">
            <a:avLst/>
          </a:prstGeom>
        </p:spPr>
      </p:pic>
    </p:spTree>
    <p:extLst>
      <p:ext uri="{BB962C8B-B14F-4D97-AF65-F5344CB8AC3E}">
        <p14:creationId xmlns:p14="http://schemas.microsoft.com/office/powerpoint/2010/main" val="1915250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246909"/>
            <a:ext cx="10226739" cy="5181599"/>
          </a:xfrm>
        </p:spPr>
        <p:txBody>
          <a:bodyPr/>
          <a:lstStyle/>
          <a:p>
            <a:pPr marL="342900" indent="-342900">
              <a:lnSpc>
                <a:spcPct val="100000"/>
              </a:lnSpc>
              <a:spcBef>
                <a:spcPts val="400"/>
              </a:spcBef>
              <a:buFont typeface="Arial" panose="020B0604020202020204" pitchFamily="34" charset="0"/>
              <a:buChar char="•"/>
            </a:pPr>
            <a:r>
              <a:rPr lang="en-US" sz="2300" dirty="0"/>
              <a:t>Either approach to sprint planning requires that we select candidate product backlog items for inclusion in the commitment. </a:t>
            </a:r>
          </a:p>
          <a:p>
            <a:pPr marL="342900" indent="-342900">
              <a:lnSpc>
                <a:spcPct val="100000"/>
              </a:lnSpc>
              <a:spcBef>
                <a:spcPts val="400"/>
              </a:spcBef>
              <a:buFont typeface="Arial" panose="020B0604020202020204" pitchFamily="34" charset="0"/>
              <a:buChar char="•"/>
            </a:pPr>
            <a:r>
              <a:rPr lang="en-US" sz="2300" dirty="0"/>
              <a:t>Selection can be done in several ways. If we have a sprint goal, we would select product backlog items that align with that goal. </a:t>
            </a:r>
          </a:p>
          <a:p>
            <a:pPr marL="342900" indent="-342900">
              <a:lnSpc>
                <a:spcPct val="100000"/>
              </a:lnSpc>
              <a:spcBef>
                <a:spcPts val="400"/>
              </a:spcBef>
              <a:buFont typeface="Arial" panose="020B0604020202020204" pitchFamily="34" charset="0"/>
              <a:buChar char="•"/>
            </a:pPr>
            <a:r>
              <a:rPr lang="en-US" sz="2300" dirty="0"/>
              <a:t>If there is no formal sprint goal, our default is to select items from the top of the product backlog. We would start with the topmost item and then move to the next item and so forth. </a:t>
            </a:r>
          </a:p>
          <a:p>
            <a:pPr marL="342900" indent="-342900">
              <a:lnSpc>
                <a:spcPct val="100000"/>
              </a:lnSpc>
              <a:spcBef>
                <a:spcPts val="400"/>
              </a:spcBef>
              <a:buFont typeface="Arial" panose="020B0604020202020204" pitchFamily="34" charset="0"/>
              <a:buChar char="•"/>
            </a:pPr>
            <a:r>
              <a:rPr lang="en-US" sz="2300" dirty="0"/>
              <a:t>If the team were not able to commit to the next-highest-priority item (perhaps there is a skills capacity issue), it would select the next appropriate higher-priority backlog item that looks as if it can be completed within the constraints.</a:t>
            </a:r>
          </a:p>
          <a:p>
            <a:pPr marL="342900" indent="-342900">
              <a:lnSpc>
                <a:spcPct val="100000"/>
              </a:lnSpc>
              <a:spcBef>
                <a:spcPts val="400"/>
              </a:spcBef>
              <a:buFont typeface="Arial" panose="020B0604020202020204" pitchFamily="34" charset="0"/>
              <a:buChar char="•"/>
            </a:pPr>
            <a:r>
              <a:rPr lang="en-US" sz="2300" dirty="0"/>
              <a:t>Don’t start what can’t be finished. </a:t>
            </a:r>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2" y="314090"/>
            <a:ext cx="6533184" cy="485698"/>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Selecting Product Backlog Items</a:t>
            </a:r>
          </a:p>
        </p:txBody>
      </p:sp>
    </p:spTree>
    <p:extLst>
      <p:ext uri="{BB962C8B-B14F-4D97-AF65-F5344CB8AC3E}">
        <p14:creationId xmlns:p14="http://schemas.microsoft.com/office/powerpoint/2010/main" val="2635656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246909"/>
            <a:ext cx="10226739" cy="5181599"/>
          </a:xfrm>
        </p:spPr>
        <p:txBody>
          <a:bodyPr/>
          <a:lstStyle/>
          <a:p>
            <a:pPr marL="342900" indent="-342900">
              <a:lnSpc>
                <a:spcPct val="100000"/>
              </a:lnSpc>
              <a:spcBef>
                <a:spcPts val="400"/>
              </a:spcBef>
              <a:buFont typeface="Arial" panose="020B0604020202020204" pitchFamily="34" charset="0"/>
              <a:buChar char="•"/>
            </a:pPr>
            <a:r>
              <a:rPr lang="en-US" sz="2400" dirty="0"/>
              <a:t>If the next product backlog item is too big to complete in the sprint given the other items that we have already agreed to complete, we should either try to break down the next item into two or more smaller items, each of which would be valuable to our customers, or consider working on another item that can be completed.</a:t>
            </a:r>
          </a:p>
          <a:p>
            <a:pPr marL="342900" indent="-342900">
              <a:lnSpc>
                <a:spcPct val="100000"/>
              </a:lnSpc>
              <a:spcBef>
                <a:spcPts val="400"/>
              </a:spcBef>
              <a:buFont typeface="Arial" panose="020B0604020202020204" pitchFamily="34" charset="0"/>
              <a:buChar char="•"/>
            </a:pPr>
            <a:r>
              <a:rPr lang="en-US" sz="2400" dirty="0"/>
              <a:t>Having a good definition of ready will prevent product backlog items from being selected that are poorly defined or have unfulfilled resource or dependency constraints that would prevent our finishing them in a sprint.</a:t>
            </a:r>
          </a:p>
          <a:p>
            <a:pPr marL="342900" indent="-342900">
              <a:lnSpc>
                <a:spcPct val="100000"/>
              </a:lnSpc>
              <a:spcBef>
                <a:spcPts val="400"/>
              </a:spcBef>
              <a:buFont typeface="Arial" panose="020B0604020202020204" pitchFamily="34" charset="0"/>
              <a:buChar char="•"/>
            </a:pPr>
            <a:r>
              <a:rPr lang="en-US" sz="2400" dirty="0"/>
              <a:t>The start-only-what-you-can-finish rule is based on the principles that we should limit WIP and that starting something and not finishing it generates a variety of forms of waste.</a:t>
            </a:r>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2" y="314090"/>
            <a:ext cx="6533184" cy="485698"/>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Selecting Product Backlog Items</a:t>
            </a:r>
          </a:p>
        </p:txBody>
      </p:sp>
    </p:spTree>
    <p:extLst>
      <p:ext uri="{BB962C8B-B14F-4D97-AF65-F5344CB8AC3E}">
        <p14:creationId xmlns:p14="http://schemas.microsoft.com/office/powerpoint/2010/main" val="225399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9467" y="2369126"/>
            <a:ext cx="10347915" cy="3699155"/>
          </a:xfrm>
        </p:spPr>
        <p:txBody>
          <a:bodyPr/>
          <a:lstStyle/>
          <a:p>
            <a:pPr marL="285750" indent="-285750">
              <a:buFont typeface="Arial" panose="020B0604020202020204" pitchFamily="34" charset="0"/>
              <a:buChar char="•"/>
            </a:pPr>
            <a:r>
              <a:rPr lang="en-US" sz="2400" dirty="0"/>
              <a:t>Chapter 19 – Sprint Planning</a:t>
            </a:r>
          </a:p>
          <a:p>
            <a:pPr marL="285750" indent="-285750">
              <a:buFont typeface="Arial" panose="020B0604020202020204" pitchFamily="34" charset="0"/>
              <a:buChar char="•"/>
            </a:pPr>
            <a:r>
              <a:rPr lang="en-US" sz="2400" dirty="0" err="1"/>
              <a:t>TopHat</a:t>
            </a:r>
            <a:r>
              <a:rPr lang="en-US" sz="2400" dirty="0"/>
              <a:t> Assignment due by 11:59 pm on Sunday, April 18</a:t>
            </a:r>
            <a:r>
              <a:rPr lang="en-US" sz="2400" baseline="30000" dirty="0"/>
              <a:t>th</a:t>
            </a:r>
            <a:endParaRPr lang="en-US" sz="2400" dirty="0"/>
          </a:p>
          <a:p>
            <a:pPr marL="285750" indent="-285750">
              <a:buFont typeface="Arial" panose="020B0604020202020204" pitchFamily="34" charset="0"/>
              <a:buChar char="•"/>
            </a:pPr>
            <a:endParaRPr lang="en-US" dirty="0"/>
          </a:p>
          <a:p>
            <a:endParaRPr lang="en-US" sz="2400" dirty="0"/>
          </a:p>
        </p:txBody>
      </p:sp>
      <p:sp>
        <p:nvSpPr>
          <p:cNvPr id="3" name="Title 2"/>
          <p:cNvSpPr>
            <a:spLocks noGrp="1"/>
          </p:cNvSpPr>
          <p:nvPr>
            <p:ph type="title"/>
          </p:nvPr>
        </p:nvSpPr>
        <p:spPr>
          <a:xfrm>
            <a:off x="569468" y="1320800"/>
            <a:ext cx="10515600" cy="716084"/>
          </a:xfrm>
        </p:spPr>
        <p:txBody>
          <a:bodyPr/>
          <a:lstStyle/>
          <a:p>
            <a:r>
              <a:rPr lang="en-US" dirty="0"/>
              <a:t>Agenda</a:t>
            </a:r>
          </a:p>
        </p:txBody>
      </p:sp>
    </p:spTree>
    <p:extLst>
      <p:ext uri="{BB962C8B-B14F-4D97-AF65-F5344CB8AC3E}">
        <p14:creationId xmlns:p14="http://schemas.microsoft.com/office/powerpoint/2010/main" val="43815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246909"/>
            <a:ext cx="10226739" cy="5181599"/>
          </a:xfrm>
        </p:spPr>
        <p:txBody>
          <a:bodyPr/>
          <a:lstStyle/>
          <a:p>
            <a:pPr marL="342900" indent="-342900">
              <a:lnSpc>
                <a:spcPct val="100000"/>
              </a:lnSpc>
              <a:spcBef>
                <a:spcPts val="400"/>
              </a:spcBef>
              <a:buFont typeface="Arial" panose="020B0604020202020204" pitchFamily="34" charset="0"/>
              <a:buChar char="•"/>
            </a:pPr>
            <a:r>
              <a:rPr lang="en-US" sz="2400" dirty="0"/>
              <a:t>One way to acquire confidence in the ability to deliver is to use predicted velocity to see if the commitment is realistic. </a:t>
            </a:r>
          </a:p>
          <a:p>
            <a:pPr marL="342900" indent="-342900">
              <a:lnSpc>
                <a:spcPct val="100000"/>
              </a:lnSpc>
              <a:spcBef>
                <a:spcPts val="400"/>
              </a:spcBef>
              <a:buFont typeface="Arial" panose="020B0604020202020204" pitchFamily="34" charset="0"/>
              <a:buChar char="•"/>
            </a:pPr>
            <a:r>
              <a:rPr lang="en-US" sz="2400" dirty="0"/>
              <a:t>If the predicted sprint velocity is 25 story points and our team has selected 45 story points’ worth of work, the team should be concerned. At the very least we should start asking questions about why we think the commitment can be achieved. </a:t>
            </a:r>
          </a:p>
          <a:p>
            <a:pPr marL="342900" indent="-342900">
              <a:lnSpc>
                <a:spcPct val="100000"/>
              </a:lnSpc>
              <a:spcBef>
                <a:spcPts val="400"/>
              </a:spcBef>
              <a:buFont typeface="Arial" panose="020B0604020202020204" pitchFamily="34" charset="0"/>
              <a:buChar char="•"/>
            </a:pPr>
            <a:r>
              <a:rPr lang="en-US" sz="2400" dirty="0"/>
              <a:t>When used this way, velocity provides an excellent check and balance on the proposed commitment.</a:t>
            </a:r>
          </a:p>
          <a:p>
            <a:pPr marL="342900" indent="-342900">
              <a:lnSpc>
                <a:spcPct val="100000"/>
              </a:lnSpc>
              <a:spcBef>
                <a:spcPts val="400"/>
              </a:spcBef>
              <a:buFont typeface="Arial" panose="020B0604020202020204" pitchFamily="34" charset="0"/>
              <a:buChar char="•"/>
            </a:pPr>
            <a:r>
              <a:rPr lang="en-US" sz="2400" dirty="0"/>
              <a:t>The risk of using velocity as the sole means of establishing confidence is that even though the numbers look right, the commitment might still be unachievable. </a:t>
            </a:r>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2" y="314090"/>
            <a:ext cx="653318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Acquiring Confidence</a:t>
            </a:r>
          </a:p>
        </p:txBody>
      </p:sp>
    </p:spTree>
    <p:extLst>
      <p:ext uri="{BB962C8B-B14F-4D97-AF65-F5344CB8AC3E}">
        <p14:creationId xmlns:p14="http://schemas.microsoft.com/office/powerpoint/2010/main" val="1873003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246909"/>
            <a:ext cx="10226739" cy="5181599"/>
          </a:xfrm>
        </p:spPr>
        <p:txBody>
          <a:bodyPr/>
          <a:lstStyle/>
          <a:p>
            <a:pPr marL="342900" indent="-342900">
              <a:lnSpc>
                <a:spcPct val="100000"/>
              </a:lnSpc>
              <a:spcBef>
                <a:spcPts val="400"/>
              </a:spcBef>
              <a:buFont typeface="Arial" panose="020B0604020202020204" pitchFamily="34" charset="0"/>
              <a:buChar char="•"/>
            </a:pPr>
            <a:r>
              <a:rPr lang="en-US" sz="2400" dirty="0"/>
              <a:t>Until we dig a little deeper to the task level, we don’t really know if the set of product backlog items that total 21 story points can actually be completed—there could be dependency issues, skills capacity issues, as well as a host of other issues that make it impractical for the team to get them all done.</a:t>
            </a:r>
          </a:p>
          <a:p>
            <a:pPr marL="342900" indent="-342900">
              <a:lnSpc>
                <a:spcPct val="100000"/>
              </a:lnSpc>
              <a:spcBef>
                <a:spcPts val="400"/>
              </a:spcBef>
              <a:buFont typeface="Arial" panose="020B0604020202020204" pitchFamily="34" charset="0"/>
              <a:buChar char="•"/>
            </a:pPr>
            <a:r>
              <a:rPr lang="en-US" sz="2400" dirty="0"/>
              <a:t>Most Scrum teams gain the necessary level of confidence by breaking the product backlog items down into the tasks that are required to complete them to the Scrum team’s agreed-upon definition of done. </a:t>
            </a:r>
          </a:p>
          <a:p>
            <a:pPr marL="342900" indent="-342900">
              <a:lnSpc>
                <a:spcPct val="100000"/>
              </a:lnSpc>
              <a:spcBef>
                <a:spcPts val="400"/>
              </a:spcBef>
              <a:buFont typeface="Arial" panose="020B0604020202020204" pitchFamily="34" charset="0"/>
              <a:buChar char="•"/>
            </a:pPr>
            <a:r>
              <a:rPr lang="en-US" sz="2400" dirty="0"/>
              <a:t>These tasks can then be estimated (usually in effort-hours) and subtracted from the team’s capacity. </a:t>
            </a:r>
          </a:p>
          <a:p>
            <a:pPr marL="342900" indent="-342900">
              <a:lnSpc>
                <a:spcPct val="100000"/>
              </a:lnSpc>
              <a:spcBef>
                <a:spcPts val="400"/>
              </a:spcBef>
              <a:buFont typeface="Arial" panose="020B0604020202020204" pitchFamily="34" charset="0"/>
              <a:buChar char="•"/>
            </a:pPr>
            <a:r>
              <a:rPr lang="en-US" sz="2400" dirty="0"/>
              <a:t>Breaking product backlog items into tasks is a form of design and just-in-time planning for how to get the items done.</a:t>
            </a:r>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2" y="314090"/>
            <a:ext cx="653318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Acquiring Confidence</a:t>
            </a:r>
          </a:p>
        </p:txBody>
      </p:sp>
    </p:spTree>
    <p:extLst>
      <p:ext uri="{BB962C8B-B14F-4D97-AF65-F5344CB8AC3E}">
        <p14:creationId xmlns:p14="http://schemas.microsoft.com/office/powerpoint/2010/main" val="139993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75B482F-FEDC-5F49-9012-D89F4BFCE8D3}"/>
              </a:ext>
            </a:extLst>
          </p:cNvPr>
          <p:cNvSpPr txBox="1">
            <a:spLocks/>
          </p:cNvSpPr>
          <p:nvPr/>
        </p:nvSpPr>
        <p:spPr>
          <a:xfrm>
            <a:off x="4550452" y="314090"/>
            <a:ext cx="653318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Acquiring Confidence</a:t>
            </a:r>
          </a:p>
        </p:txBody>
      </p:sp>
      <p:pic>
        <p:nvPicPr>
          <p:cNvPr id="4" name="Picture 3">
            <a:extLst>
              <a:ext uri="{FF2B5EF4-FFF2-40B4-BE49-F238E27FC236}">
                <a16:creationId xmlns:a16="http://schemas.microsoft.com/office/drawing/2014/main" id="{76E3E08F-EF85-DF42-B7F4-EC8C1C467A7C}"/>
              </a:ext>
            </a:extLst>
          </p:cNvPr>
          <p:cNvPicPr>
            <a:picLocks noChangeAspect="1"/>
          </p:cNvPicPr>
          <p:nvPr/>
        </p:nvPicPr>
        <p:blipFill>
          <a:blip r:embed="rId3"/>
          <a:stretch>
            <a:fillRect/>
          </a:stretch>
        </p:blipFill>
        <p:spPr>
          <a:xfrm>
            <a:off x="1246909" y="1157022"/>
            <a:ext cx="9698182" cy="4543955"/>
          </a:xfrm>
          <a:prstGeom prst="rect">
            <a:avLst/>
          </a:prstGeom>
        </p:spPr>
      </p:pic>
    </p:spTree>
    <p:extLst>
      <p:ext uri="{BB962C8B-B14F-4D97-AF65-F5344CB8AC3E}">
        <p14:creationId xmlns:p14="http://schemas.microsoft.com/office/powerpoint/2010/main" val="1255226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246909"/>
            <a:ext cx="10226739" cy="5181599"/>
          </a:xfrm>
        </p:spPr>
        <p:txBody>
          <a:bodyPr/>
          <a:lstStyle/>
          <a:p>
            <a:pPr marL="342900" indent="-342900">
              <a:lnSpc>
                <a:spcPct val="100000"/>
              </a:lnSpc>
              <a:spcBef>
                <a:spcPts val="400"/>
              </a:spcBef>
              <a:buFont typeface="Arial" panose="020B0604020202020204" pitchFamily="34" charset="0"/>
              <a:buChar char="•"/>
            </a:pPr>
            <a:r>
              <a:rPr lang="en-US" sz="2400" dirty="0"/>
              <a:t>The sprint goal summarizes the business purpose and value of the sprint.</a:t>
            </a:r>
          </a:p>
          <a:p>
            <a:pPr marL="342900" indent="-342900">
              <a:lnSpc>
                <a:spcPct val="100000"/>
              </a:lnSpc>
              <a:spcBef>
                <a:spcPts val="400"/>
              </a:spcBef>
              <a:buFont typeface="Arial" panose="020B0604020202020204" pitchFamily="34" charset="0"/>
              <a:buChar char="•"/>
            </a:pPr>
            <a:r>
              <a:rPr lang="en-US" sz="2400" dirty="0"/>
              <a:t>The product owner should come to sprint planning with an initial sprint goal.</a:t>
            </a:r>
          </a:p>
          <a:p>
            <a:pPr marL="342900" indent="-342900">
              <a:lnSpc>
                <a:spcPct val="100000"/>
              </a:lnSpc>
              <a:spcBef>
                <a:spcPts val="400"/>
              </a:spcBef>
              <a:buFont typeface="Arial" panose="020B0604020202020204" pitchFamily="34" charset="0"/>
              <a:buChar char="•"/>
            </a:pPr>
            <a:r>
              <a:rPr lang="en-US" sz="2400" dirty="0"/>
              <a:t>That initial goal, however, can be refined during the course of sprint planning as the sprint-planning participants work together to determine what can realistically be delivered.</a:t>
            </a:r>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2" y="314090"/>
            <a:ext cx="653318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Refine the Sprint Goal</a:t>
            </a:r>
          </a:p>
        </p:txBody>
      </p:sp>
    </p:spTree>
    <p:extLst>
      <p:ext uri="{BB962C8B-B14F-4D97-AF65-F5344CB8AC3E}">
        <p14:creationId xmlns:p14="http://schemas.microsoft.com/office/powerpoint/2010/main" val="1074678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246909"/>
            <a:ext cx="10226739" cy="5181599"/>
          </a:xfrm>
        </p:spPr>
        <p:txBody>
          <a:bodyPr/>
          <a:lstStyle/>
          <a:p>
            <a:pPr marL="342900" indent="-342900">
              <a:lnSpc>
                <a:spcPct val="100000"/>
              </a:lnSpc>
              <a:spcBef>
                <a:spcPts val="400"/>
              </a:spcBef>
              <a:buFont typeface="Arial" panose="020B0604020202020204" pitchFamily="34" charset="0"/>
              <a:buChar char="•"/>
            </a:pPr>
            <a:r>
              <a:rPr lang="en-US" sz="2400" dirty="0"/>
              <a:t>At the completion of sprint planning the development team finalizes its </a:t>
            </a:r>
            <a:r>
              <a:rPr lang="en-US" sz="2400" i="1" dirty="0"/>
              <a:t>commitment</a:t>
            </a:r>
            <a:r>
              <a:rPr lang="en-US" sz="2400" dirty="0"/>
              <a:t> to the business value it will deliver by the end of the sprint.</a:t>
            </a:r>
          </a:p>
          <a:p>
            <a:pPr marL="342900" indent="-342900">
              <a:lnSpc>
                <a:spcPct val="100000"/>
              </a:lnSpc>
              <a:spcBef>
                <a:spcPts val="400"/>
              </a:spcBef>
              <a:buFont typeface="Arial" panose="020B0604020202020204" pitchFamily="34" charset="0"/>
              <a:buChar char="•"/>
            </a:pPr>
            <a:r>
              <a:rPr lang="en-US" sz="2400" dirty="0"/>
              <a:t>The sprint goal and the selected product backlog items embody that commitment.</a:t>
            </a:r>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2" y="314090"/>
            <a:ext cx="6533184"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Finalize the Commitment</a:t>
            </a:r>
          </a:p>
        </p:txBody>
      </p:sp>
    </p:spTree>
    <p:extLst>
      <p:ext uri="{BB962C8B-B14F-4D97-AF65-F5344CB8AC3E}">
        <p14:creationId xmlns:p14="http://schemas.microsoft.com/office/powerpoint/2010/main" val="2180344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246909"/>
            <a:ext cx="10226739" cy="5181599"/>
          </a:xfrm>
        </p:spPr>
        <p:txBody>
          <a:bodyPr/>
          <a:lstStyle/>
          <a:p>
            <a:pPr marL="342900" indent="-342900">
              <a:lnSpc>
                <a:spcPct val="100000"/>
              </a:lnSpc>
              <a:spcBef>
                <a:spcPts val="400"/>
              </a:spcBef>
              <a:buFont typeface="Arial" panose="020B0604020202020204" pitchFamily="34" charset="0"/>
              <a:buChar char="•"/>
            </a:pPr>
            <a:r>
              <a:rPr lang="en-US" sz="2400" dirty="0"/>
              <a:t>Expanded in the description of sprint planning by discussing when sprint planning takes place and who is involved. </a:t>
            </a:r>
          </a:p>
          <a:p>
            <a:pPr marL="342900" indent="-342900">
              <a:lnSpc>
                <a:spcPct val="100000"/>
              </a:lnSpc>
              <a:spcBef>
                <a:spcPts val="400"/>
              </a:spcBef>
              <a:buFont typeface="Arial" panose="020B0604020202020204" pitchFamily="34" charset="0"/>
              <a:buChar char="•"/>
            </a:pPr>
            <a:r>
              <a:rPr lang="en-US" sz="2400" dirty="0"/>
              <a:t>Discussed two different approaches to sprint planning. </a:t>
            </a:r>
          </a:p>
          <a:p>
            <a:pPr marL="800089" lvl="1" indent="-342900">
              <a:lnSpc>
                <a:spcPct val="100000"/>
              </a:lnSpc>
              <a:spcBef>
                <a:spcPts val="400"/>
              </a:spcBef>
              <a:buFont typeface="Arial" panose="020B0604020202020204" pitchFamily="34" charset="0"/>
              <a:buChar char="•"/>
            </a:pPr>
            <a:r>
              <a:rPr lang="en-US" dirty="0"/>
              <a:t>In the first approach the team selects a set of product backlog items and then acquires confidence that it can indeed deliver the full set. </a:t>
            </a:r>
          </a:p>
          <a:p>
            <a:pPr marL="800089" lvl="1" indent="-342900">
              <a:lnSpc>
                <a:spcPct val="100000"/>
              </a:lnSpc>
              <a:spcBef>
                <a:spcPts val="400"/>
              </a:spcBef>
              <a:buFont typeface="Arial" panose="020B0604020202020204" pitchFamily="34" charset="0"/>
              <a:buChar char="•"/>
            </a:pPr>
            <a:r>
              <a:rPr lang="en-US" dirty="0"/>
              <a:t>The second approach intermingles selecting a product backlog item with acquiring confidence that the item can be added to the incrementally growing commitment. </a:t>
            </a:r>
          </a:p>
          <a:p>
            <a:pPr marL="342900" indent="-342900">
              <a:lnSpc>
                <a:spcPct val="100000"/>
              </a:lnSpc>
              <a:spcBef>
                <a:spcPts val="400"/>
              </a:spcBef>
              <a:buFont typeface="Arial" panose="020B0604020202020204" pitchFamily="34" charset="0"/>
              <a:buChar char="•"/>
            </a:pPr>
            <a:r>
              <a:rPr lang="en-US" sz="2400" dirty="0"/>
              <a:t>Explained two different ways to determine a development team’s capacity to complete work. </a:t>
            </a:r>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2" y="314090"/>
            <a:ext cx="653318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Closing</a:t>
            </a:r>
          </a:p>
        </p:txBody>
      </p:sp>
    </p:spTree>
    <p:extLst>
      <p:ext uri="{BB962C8B-B14F-4D97-AF65-F5344CB8AC3E}">
        <p14:creationId xmlns:p14="http://schemas.microsoft.com/office/powerpoint/2010/main" val="25452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Sources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2336032"/>
            <a:ext cx="10226739" cy="3881888"/>
          </a:xfrm>
        </p:spPr>
        <p:txBody>
          <a:bodyPr/>
          <a:lstStyle/>
          <a:p>
            <a:pPr algn="ctr">
              <a:lnSpc>
                <a:spcPct val="100000"/>
              </a:lnSpc>
              <a:spcBef>
                <a:spcPts val="400"/>
              </a:spcBef>
            </a:pPr>
            <a:r>
              <a:rPr lang="en-US" sz="2400" dirty="0"/>
              <a:t>Unless otherwise noted, all material in these slides were used from the textbook for this course:</a:t>
            </a:r>
          </a:p>
          <a:p>
            <a:pPr algn="ctr">
              <a:lnSpc>
                <a:spcPct val="100000"/>
              </a:lnSpc>
              <a:spcBef>
                <a:spcPts val="400"/>
              </a:spcBef>
            </a:pPr>
            <a:endParaRPr lang="en-US" sz="2400" dirty="0"/>
          </a:p>
          <a:p>
            <a:pPr algn="ctr">
              <a:lnSpc>
                <a:spcPct val="100000"/>
              </a:lnSpc>
              <a:spcBef>
                <a:spcPts val="400"/>
              </a:spcBef>
            </a:pPr>
            <a:r>
              <a:rPr lang="en-US" sz="2400" dirty="0"/>
              <a:t>Rubin, Kenneth S., Essential Scrum: A Practical Guide to the Most</a:t>
            </a:r>
          </a:p>
          <a:p>
            <a:pPr algn="ctr">
              <a:lnSpc>
                <a:spcPct val="100000"/>
              </a:lnSpc>
              <a:spcBef>
                <a:spcPts val="400"/>
              </a:spcBef>
            </a:pPr>
            <a:r>
              <a:rPr lang="en-US" sz="2400" dirty="0"/>
              <a:t>Popular Agile Process, 1st Edition. Addison-Wesley Professional; 1</a:t>
            </a:r>
            <a:r>
              <a:rPr lang="en-US" sz="2400" baseline="30000" dirty="0"/>
              <a:t>st</a:t>
            </a:r>
            <a:r>
              <a:rPr lang="en-US" sz="2400" dirty="0"/>
              <a:t> </a:t>
            </a:r>
          </a:p>
          <a:p>
            <a:pPr algn="ctr">
              <a:lnSpc>
                <a:spcPct val="100000"/>
              </a:lnSpc>
              <a:spcBef>
                <a:spcPts val="400"/>
              </a:spcBef>
            </a:pPr>
            <a:r>
              <a:rPr lang="en-US" sz="2400" dirty="0"/>
              <a:t>edition (August 5, 2012). ISBN-13: 978-0137043293.</a:t>
            </a:r>
          </a:p>
        </p:txBody>
      </p:sp>
      <p:sp>
        <p:nvSpPr>
          <p:cNvPr id="4" name="Title 2">
            <a:extLst>
              <a:ext uri="{FF2B5EF4-FFF2-40B4-BE49-F238E27FC236}">
                <a16:creationId xmlns:a16="http://schemas.microsoft.com/office/drawing/2014/main" id="{EB77A96F-EBAE-2247-92F3-2C695D889317}"/>
              </a:ext>
            </a:extLst>
          </p:cNvPr>
          <p:cNvSpPr txBox="1">
            <a:spLocks/>
          </p:cNvSpPr>
          <p:nvPr/>
        </p:nvSpPr>
        <p:spPr>
          <a:xfrm>
            <a:off x="4550453" y="314090"/>
            <a:ext cx="528627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a:t>
            </a:r>
          </a:p>
        </p:txBody>
      </p:sp>
    </p:spTree>
    <p:extLst>
      <p:ext uri="{BB962C8B-B14F-4D97-AF65-F5344CB8AC3E}">
        <p14:creationId xmlns:p14="http://schemas.microsoft.com/office/powerpoint/2010/main" val="407674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normAutofit/>
          </a:bodyPr>
          <a:lstStyle/>
          <a:p>
            <a:r>
              <a:rPr lang="en-US" sz="4800" dirty="0"/>
              <a:t>Sprint planning</a:t>
            </a:r>
          </a:p>
        </p:txBody>
      </p:sp>
      <p:sp>
        <p:nvSpPr>
          <p:cNvPr id="3" name="Subtitle 2"/>
          <p:cNvSpPr>
            <a:spLocks noGrp="1"/>
          </p:cNvSpPr>
          <p:nvPr>
            <p:ph type="subTitle" idx="1"/>
          </p:nvPr>
        </p:nvSpPr>
        <p:spPr/>
        <p:txBody>
          <a:bodyPr/>
          <a:lstStyle/>
          <a:p>
            <a:r>
              <a:rPr lang="en-US" dirty="0">
                <a:solidFill>
                  <a:srgbClr val="333333"/>
                </a:solidFill>
              </a:rPr>
              <a:t>Chapter 19</a:t>
            </a:r>
          </a:p>
        </p:txBody>
      </p:sp>
    </p:spTree>
    <p:extLst>
      <p:ext uri="{BB962C8B-B14F-4D97-AF65-F5344CB8AC3E}">
        <p14:creationId xmlns:p14="http://schemas.microsoft.com/office/powerpoint/2010/main" val="3380584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Planning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Overview</a:t>
            </a:r>
          </a:p>
          <a:p>
            <a:pPr marL="800089" lvl="1" indent="-342900">
              <a:lnSpc>
                <a:spcPct val="100000"/>
              </a:lnSpc>
              <a:spcBef>
                <a:spcPts val="400"/>
              </a:spcBef>
              <a:buFont typeface="Arial" panose="020B0604020202020204" pitchFamily="34" charset="0"/>
              <a:buChar char="•"/>
            </a:pPr>
            <a:r>
              <a:rPr lang="en-US" dirty="0"/>
              <a:t>Timing</a:t>
            </a:r>
          </a:p>
          <a:p>
            <a:pPr marL="800089" lvl="1" indent="-342900">
              <a:lnSpc>
                <a:spcPct val="100000"/>
              </a:lnSpc>
              <a:spcBef>
                <a:spcPts val="400"/>
              </a:spcBef>
              <a:buFont typeface="Arial" panose="020B0604020202020204" pitchFamily="34" charset="0"/>
              <a:buChar char="•"/>
            </a:pPr>
            <a:r>
              <a:rPr lang="en-US" dirty="0"/>
              <a:t>Participants</a:t>
            </a:r>
          </a:p>
          <a:p>
            <a:pPr marL="800089" lvl="1" indent="-342900">
              <a:lnSpc>
                <a:spcPct val="100000"/>
              </a:lnSpc>
              <a:spcBef>
                <a:spcPts val="400"/>
              </a:spcBef>
              <a:buFont typeface="Arial" panose="020B0604020202020204" pitchFamily="34" charset="0"/>
              <a:buChar char="•"/>
            </a:pPr>
            <a:r>
              <a:rPr lang="en-US" dirty="0"/>
              <a:t>Process</a:t>
            </a:r>
          </a:p>
          <a:p>
            <a:pPr marL="342900" indent="-342900">
              <a:lnSpc>
                <a:spcPct val="100000"/>
              </a:lnSpc>
              <a:spcBef>
                <a:spcPts val="400"/>
              </a:spcBef>
              <a:buFont typeface="Arial" panose="020B0604020202020204" pitchFamily="34" charset="0"/>
              <a:buChar char="•"/>
            </a:pPr>
            <a:r>
              <a:rPr lang="en-US" sz="2400" dirty="0"/>
              <a:t>Approaches to Sprint Planning</a:t>
            </a:r>
          </a:p>
          <a:p>
            <a:pPr marL="800089" lvl="1" indent="-342900">
              <a:lnSpc>
                <a:spcPct val="100000"/>
              </a:lnSpc>
              <a:spcBef>
                <a:spcPts val="400"/>
              </a:spcBef>
              <a:buFont typeface="Arial" panose="020B0604020202020204" pitchFamily="34" charset="0"/>
              <a:buChar char="•"/>
            </a:pPr>
            <a:r>
              <a:rPr lang="en-US" dirty="0"/>
              <a:t>Two-Part Sprint Planning</a:t>
            </a:r>
          </a:p>
          <a:p>
            <a:pPr marL="800089" lvl="1" indent="-342900">
              <a:lnSpc>
                <a:spcPct val="100000"/>
              </a:lnSpc>
              <a:spcBef>
                <a:spcPts val="400"/>
              </a:spcBef>
              <a:buFont typeface="Arial" panose="020B0604020202020204" pitchFamily="34" charset="0"/>
              <a:buChar char="•"/>
            </a:pPr>
            <a:r>
              <a:rPr lang="en-US" dirty="0"/>
              <a:t>One-Part Sprint Planning</a:t>
            </a:r>
          </a:p>
          <a:p>
            <a:pPr marL="342900" indent="-342900">
              <a:lnSpc>
                <a:spcPct val="100000"/>
              </a:lnSpc>
              <a:spcBef>
                <a:spcPts val="400"/>
              </a:spcBef>
              <a:buFont typeface="Arial" panose="020B0604020202020204" pitchFamily="34" charset="0"/>
              <a:buChar char="•"/>
            </a:pPr>
            <a:r>
              <a:rPr lang="en-US" sz="2400" dirty="0"/>
              <a:t>Determining Capacity</a:t>
            </a:r>
          </a:p>
          <a:p>
            <a:pPr marL="800089" lvl="1" indent="-342900">
              <a:lnSpc>
                <a:spcPct val="100000"/>
              </a:lnSpc>
              <a:spcBef>
                <a:spcPts val="400"/>
              </a:spcBef>
              <a:buFont typeface="Arial" panose="020B0604020202020204" pitchFamily="34" charset="0"/>
              <a:buChar char="•"/>
            </a:pPr>
            <a:r>
              <a:rPr lang="en-US" dirty="0"/>
              <a:t>What Is Capacity?</a:t>
            </a:r>
          </a:p>
          <a:p>
            <a:pPr marL="800089" lvl="1" indent="-342900">
              <a:lnSpc>
                <a:spcPct val="100000"/>
              </a:lnSpc>
              <a:spcBef>
                <a:spcPts val="400"/>
              </a:spcBef>
              <a:buFont typeface="Arial" panose="020B0604020202020204" pitchFamily="34" charset="0"/>
              <a:buChar char="•"/>
            </a:pPr>
            <a:r>
              <a:rPr lang="en-US" dirty="0"/>
              <a:t>Capacity in Story Points</a:t>
            </a:r>
          </a:p>
          <a:p>
            <a:pPr marL="800089" lvl="1" indent="-342900">
              <a:lnSpc>
                <a:spcPct val="100000"/>
              </a:lnSpc>
              <a:spcBef>
                <a:spcPts val="400"/>
              </a:spcBef>
              <a:buFont typeface="Arial" panose="020B0604020202020204" pitchFamily="34" charset="0"/>
              <a:buChar char="•"/>
            </a:pPr>
            <a:r>
              <a:rPr lang="en-US" dirty="0"/>
              <a:t>Capacity in Effort-Hours</a:t>
            </a:r>
          </a:p>
          <a:p>
            <a:pPr>
              <a:lnSpc>
                <a:spcPct val="100000"/>
              </a:lnSpc>
              <a:spcBef>
                <a:spcPts val="400"/>
              </a:spcBef>
            </a:pPr>
            <a:endParaRPr lang="en-US" dirty="0"/>
          </a:p>
        </p:txBody>
      </p:sp>
    </p:spTree>
    <p:extLst>
      <p:ext uri="{BB962C8B-B14F-4D97-AF65-F5344CB8AC3E}">
        <p14:creationId xmlns:p14="http://schemas.microsoft.com/office/powerpoint/2010/main" val="4008301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Planning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Selecting Product Backlog Items</a:t>
            </a:r>
          </a:p>
          <a:p>
            <a:pPr marL="342900" indent="-342900">
              <a:lnSpc>
                <a:spcPct val="100000"/>
              </a:lnSpc>
              <a:spcBef>
                <a:spcPts val="400"/>
              </a:spcBef>
              <a:buFont typeface="Arial" panose="020B0604020202020204" pitchFamily="34" charset="0"/>
              <a:buChar char="•"/>
            </a:pPr>
            <a:r>
              <a:rPr lang="en-US" sz="2400" dirty="0"/>
              <a:t>Acquiring Confidence</a:t>
            </a:r>
          </a:p>
          <a:p>
            <a:pPr marL="342900" indent="-342900">
              <a:lnSpc>
                <a:spcPct val="100000"/>
              </a:lnSpc>
              <a:spcBef>
                <a:spcPts val="400"/>
              </a:spcBef>
              <a:buFont typeface="Arial" panose="020B0604020202020204" pitchFamily="34" charset="0"/>
              <a:buChar char="•"/>
            </a:pPr>
            <a:r>
              <a:rPr lang="en-US" sz="2400" dirty="0"/>
              <a:t>Refine the Sprint Goal</a:t>
            </a:r>
          </a:p>
          <a:p>
            <a:pPr marL="342900" indent="-342900">
              <a:lnSpc>
                <a:spcPct val="100000"/>
              </a:lnSpc>
              <a:spcBef>
                <a:spcPts val="400"/>
              </a:spcBef>
              <a:buFont typeface="Arial" panose="020B0604020202020204" pitchFamily="34" charset="0"/>
              <a:buChar char="•"/>
            </a:pPr>
            <a:r>
              <a:rPr lang="en-US" sz="2400" dirty="0"/>
              <a:t>Finalize the Commitment</a:t>
            </a:r>
          </a:p>
          <a:p>
            <a:pPr marL="342900" indent="-342900">
              <a:lnSpc>
                <a:spcPct val="100000"/>
              </a:lnSpc>
              <a:spcBef>
                <a:spcPts val="400"/>
              </a:spcBef>
              <a:buFont typeface="Arial" panose="020B0604020202020204" pitchFamily="34" charset="0"/>
              <a:buChar char="•"/>
            </a:pPr>
            <a:r>
              <a:rPr lang="en-US" sz="2400" dirty="0"/>
              <a:t>Closing</a:t>
            </a:r>
          </a:p>
        </p:txBody>
      </p:sp>
    </p:spTree>
    <p:extLst>
      <p:ext uri="{BB962C8B-B14F-4D97-AF65-F5344CB8AC3E}">
        <p14:creationId xmlns:p14="http://schemas.microsoft.com/office/powerpoint/2010/main" val="2167757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Sprint Planning - 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A product backlog may represent many weeks or months of work, which is much more than can be completed in a single, short sprint.</a:t>
            </a:r>
          </a:p>
          <a:p>
            <a:pPr marL="342900" indent="-342900">
              <a:lnSpc>
                <a:spcPct val="100000"/>
              </a:lnSpc>
              <a:spcBef>
                <a:spcPts val="400"/>
              </a:spcBef>
              <a:buFont typeface="Arial" panose="020B0604020202020204" pitchFamily="34" charset="0"/>
              <a:buChar char="•"/>
            </a:pPr>
            <a:r>
              <a:rPr lang="en-US" sz="2400" dirty="0"/>
              <a:t>To determine the most important subset of product backlog items to build in the next sprint, the Scrum team performs sprint planning.</a:t>
            </a:r>
          </a:p>
          <a:p>
            <a:pPr marL="342900" indent="-342900">
              <a:lnSpc>
                <a:spcPct val="100000"/>
              </a:lnSpc>
              <a:spcBef>
                <a:spcPts val="400"/>
              </a:spcBef>
              <a:buFont typeface="Arial" panose="020B0604020202020204" pitchFamily="34" charset="0"/>
              <a:buChar char="•"/>
            </a:pPr>
            <a:r>
              <a:rPr lang="en-US" sz="2400" dirty="0"/>
              <a:t>During sprint planning the Scrum team agrees on a goal for the sprint, and the development team determines the specific product backlog items that are aligned with that goal and that it can realistically deliver by the end of the sprint. </a:t>
            </a:r>
          </a:p>
          <a:p>
            <a:pPr marL="342900" indent="-342900">
              <a:lnSpc>
                <a:spcPct val="100000"/>
              </a:lnSpc>
              <a:spcBef>
                <a:spcPts val="400"/>
              </a:spcBef>
              <a:buFont typeface="Arial" panose="020B0604020202020204" pitchFamily="34" charset="0"/>
              <a:buChar char="•"/>
            </a:pPr>
            <a:r>
              <a:rPr lang="en-US" sz="2400" dirty="0"/>
              <a:t>To acquire confidence in what it can deliver, the development team creates a plan for how to complete the product backlog items.</a:t>
            </a:r>
          </a:p>
          <a:p>
            <a:pPr marL="342900" indent="-342900">
              <a:lnSpc>
                <a:spcPct val="100000"/>
              </a:lnSpc>
              <a:spcBef>
                <a:spcPts val="400"/>
              </a:spcBef>
              <a:buFont typeface="Arial" panose="020B0604020202020204" pitchFamily="34" charset="0"/>
              <a:buChar char="•"/>
            </a:pPr>
            <a:r>
              <a:rPr lang="en-US" sz="2400" dirty="0"/>
              <a:t>Together the product backlog items and the plan form the sprint backlog.</a:t>
            </a:r>
          </a:p>
        </p:txBody>
      </p:sp>
    </p:spTree>
    <p:extLst>
      <p:ext uri="{BB962C8B-B14F-4D97-AF65-F5344CB8AC3E}">
        <p14:creationId xmlns:p14="http://schemas.microsoft.com/office/powerpoint/2010/main" val="892758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3C42C9-597A-0940-86A8-F33C03A7ED0C}"/>
              </a:ext>
            </a:extLst>
          </p:cNvPr>
          <p:cNvPicPr>
            <a:picLocks noChangeAspect="1"/>
          </p:cNvPicPr>
          <p:nvPr/>
        </p:nvPicPr>
        <p:blipFill>
          <a:blip r:embed="rId3"/>
          <a:stretch>
            <a:fillRect/>
          </a:stretch>
        </p:blipFill>
        <p:spPr>
          <a:xfrm>
            <a:off x="1288472" y="1174770"/>
            <a:ext cx="9615055" cy="4508459"/>
          </a:xfrm>
          <a:prstGeom prst="rect">
            <a:avLst/>
          </a:prstGeom>
        </p:spPr>
      </p:pic>
      <p:sp>
        <p:nvSpPr>
          <p:cNvPr id="10" name="Title 2">
            <a:extLst>
              <a:ext uri="{FF2B5EF4-FFF2-40B4-BE49-F238E27FC236}">
                <a16:creationId xmlns:a16="http://schemas.microsoft.com/office/drawing/2014/main" id="{14F8820E-1099-8447-BB4E-CAB9F6EEEA00}"/>
              </a:ext>
            </a:extLst>
          </p:cNvPr>
          <p:cNvSpPr txBox="1">
            <a:spLocks/>
          </p:cNvSpPr>
          <p:nvPr/>
        </p:nvSpPr>
        <p:spPr>
          <a:xfrm>
            <a:off x="4550452" y="314090"/>
            <a:ext cx="568574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Overview (Timing)</a:t>
            </a:r>
          </a:p>
        </p:txBody>
      </p:sp>
    </p:spTree>
    <p:extLst>
      <p:ext uri="{BB962C8B-B14F-4D97-AF65-F5344CB8AC3E}">
        <p14:creationId xmlns:p14="http://schemas.microsoft.com/office/powerpoint/2010/main" val="145598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2800" dirty="0"/>
              <a:t>Participants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939635"/>
            <a:ext cx="10226739" cy="4488873"/>
          </a:xfrm>
        </p:spPr>
        <p:txBody>
          <a:bodyPr/>
          <a:lstStyle/>
          <a:p>
            <a:pPr marL="342900" indent="-342900">
              <a:lnSpc>
                <a:spcPct val="100000"/>
              </a:lnSpc>
              <a:spcBef>
                <a:spcPts val="400"/>
              </a:spcBef>
              <a:buFont typeface="Arial" panose="020B0604020202020204" pitchFamily="34" charset="0"/>
              <a:buChar char="•"/>
            </a:pPr>
            <a:r>
              <a:rPr lang="en-US" sz="2300" dirty="0"/>
              <a:t>The full Scrum team collaborates during sprint planning.  Following is an outline of what each role on the team is expected to fulfill.</a:t>
            </a:r>
          </a:p>
          <a:p>
            <a:pPr marL="342900" indent="-342900">
              <a:lnSpc>
                <a:spcPct val="100000"/>
              </a:lnSpc>
              <a:spcBef>
                <a:spcPts val="400"/>
              </a:spcBef>
              <a:buFont typeface="Arial" panose="020B0604020202020204" pitchFamily="34" charset="0"/>
              <a:buChar char="•"/>
            </a:pPr>
            <a:r>
              <a:rPr lang="en-US" sz="2300" dirty="0"/>
              <a:t>The product owner:</a:t>
            </a:r>
          </a:p>
          <a:p>
            <a:pPr marL="800089" lvl="1" indent="-342900">
              <a:lnSpc>
                <a:spcPct val="100000"/>
              </a:lnSpc>
              <a:spcBef>
                <a:spcPts val="400"/>
              </a:spcBef>
              <a:buFont typeface="Arial" panose="020B0604020202020204" pitchFamily="34" charset="0"/>
              <a:buChar char="•"/>
            </a:pPr>
            <a:r>
              <a:rPr lang="en-US" dirty="0"/>
              <a:t>Shares the initial sprint goal.</a:t>
            </a:r>
          </a:p>
          <a:p>
            <a:pPr marL="800089" lvl="1" indent="-342900">
              <a:lnSpc>
                <a:spcPct val="100000"/>
              </a:lnSpc>
              <a:spcBef>
                <a:spcPts val="400"/>
              </a:spcBef>
              <a:buFont typeface="Arial" panose="020B0604020202020204" pitchFamily="34" charset="0"/>
              <a:buChar char="•"/>
            </a:pPr>
            <a:r>
              <a:rPr lang="en-US" dirty="0"/>
              <a:t>Presents the prioritized product backlog.</a:t>
            </a:r>
          </a:p>
          <a:p>
            <a:pPr marL="800089" lvl="1" indent="-342900">
              <a:lnSpc>
                <a:spcPct val="100000"/>
              </a:lnSpc>
              <a:spcBef>
                <a:spcPts val="400"/>
              </a:spcBef>
              <a:buFont typeface="Arial" panose="020B0604020202020204" pitchFamily="34" charset="0"/>
              <a:buChar char="•"/>
            </a:pPr>
            <a:r>
              <a:rPr lang="en-US" dirty="0"/>
              <a:t>Answers any questions the team might have regarding the product backlog items. </a:t>
            </a:r>
          </a:p>
          <a:p>
            <a:pPr marL="342900" indent="-342900">
              <a:lnSpc>
                <a:spcPct val="100000"/>
              </a:lnSpc>
              <a:spcBef>
                <a:spcPts val="400"/>
              </a:spcBef>
              <a:buFont typeface="Arial" panose="020B0604020202020204" pitchFamily="34" charset="0"/>
              <a:buChar char="•"/>
            </a:pPr>
            <a:r>
              <a:rPr lang="en-US" sz="2300" dirty="0"/>
              <a:t>The development team :</a:t>
            </a:r>
          </a:p>
          <a:p>
            <a:pPr marL="800089" lvl="1" indent="-342900">
              <a:lnSpc>
                <a:spcPct val="100000"/>
              </a:lnSpc>
              <a:spcBef>
                <a:spcPts val="400"/>
              </a:spcBef>
              <a:buFont typeface="Arial" panose="020B0604020202020204" pitchFamily="34" charset="0"/>
              <a:buChar char="•"/>
            </a:pPr>
            <a:r>
              <a:rPr lang="en-US" dirty="0"/>
              <a:t>Determined what it can deliver and then makes a realistic commitment at the end of sprint planning. </a:t>
            </a:r>
          </a:p>
          <a:p>
            <a:pPr marL="342900" indent="-342900">
              <a:lnSpc>
                <a:spcPct val="100000"/>
              </a:lnSpc>
              <a:spcBef>
                <a:spcPts val="400"/>
              </a:spcBef>
              <a:buFont typeface="Arial" panose="020B0604020202020204" pitchFamily="34" charset="0"/>
              <a:buChar char="•"/>
            </a:pPr>
            <a:r>
              <a:rPr lang="en-US" sz="2300" dirty="0"/>
              <a:t>The ScrumMaster:</a:t>
            </a:r>
          </a:p>
          <a:p>
            <a:pPr marL="800089" lvl="1" indent="-342900">
              <a:lnSpc>
                <a:spcPct val="100000"/>
              </a:lnSpc>
              <a:spcBef>
                <a:spcPts val="400"/>
              </a:spcBef>
              <a:buFont typeface="Arial" panose="020B0604020202020204" pitchFamily="34" charset="0"/>
              <a:buChar char="•"/>
            </a:pPr>
            <a:r>
              <a:rPr lang="en-US" dirty="0"/>
              <a:t>Observes the planning activity, asks </a:t>
            </a:r>
            <a:r>
              <a:rPr lang="en-US" i="1" dirty="0"/>
              <a:t>probing</a:t>
            </a:r>
            <a:r>
              <a:rPr lang="en-US" dirty="0"/>
              <a:t> questions, and facilitates to help ensure a successful result. </a:t>
            </a:r>
            <a:endParaRPr lang="en-US" sz="2300" dirty="0"/>
          </a:p>
        </p:txBody>
      </p:sp>
      <p:sp>
        <p:nvSpPr>
          <p:cNvPr id="7" name="Title 2">
            <a:extLst>
              <a:ext uri="{FF2B5EF4-FFF2-40B4-BE49-F238E27FC236}">
                <a16:creationId xmlns:a16="http://schemas.microsoft.com/office/drawing/2014/main" id="{075B482F-FEDC-5F49-9012-D89F4BFCE8D3}"/>
              </a:ext>
            </a:extLst>
          </p:cNvPr>
          <p:cNvSpPr txBox="1">
            <a:spLocks/>
          </p:cNvSpPr>
          <p:nvPr/>
        </p:nvSpPr>
        <p:spPr>
          <a:xfrm>
            <a:off x="4550453" y="314090"/>
            <a:ext cx="528627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nSpc>
                <a:spcPct val="100000"/>
              </a:lnSpc>
              <a:spcBef>
                <a:spcPts val="400"/>
              </a:spcBef>
            </a:pPr>
            <a:r>
              <a:rPr lang="en-US" sz="2800" dirty="0"/>
              <a:t>Sprint Planning - Overview</a:t>
            </a:r>
          </a:p>
        </p:txBody>
      </p:sp>
    </p:spTree>
    <p:extLst>
      <p:ext uri="{BB962C8B-B14F-4D97-AF65-F5344CB8AC3E}">
        <p14:creationId xmlns:p14="http://schemas.microsoft.com/office/powerpoint/2010/main" val="3472665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02456" cy="485698"/>
          </a:xfrm>
        </p:spPr>
        <p:txBody>
          <a:bodyPr>
            <a:normAutofit fontScale="90000"/>
          </a:bodyPr>
          <a:lstStyle/>
          <a:p>
            <a:r>
              <a:rPr lang="en-US" sz="3200" dirty="0"/>
              <a:t>Sprint Planning </a:t>
            </a:r>
            <a:r>
              <a:rPr lang="en-US" dirty="0"/>
              <a:t>– Process </a:t>
            </a:r>
          </a:p>
        </p:txBody>
      </p:sp>
      <p:pic>
        <p:nvPicPr>
          <p:cNvPr id="4" name="Picture 3">
            <a:extLst>
              <a:ext uri="{FF2B5EF4-FFF2-40B4-BE49-F238E27FC236}">
                <a16:creationId xmlns:a16="http://schemas.microsoft.com/office/drawing/2014/main" id="{32824E70-00F8-B241-AA05-558E9A69F955}"/>
              </a:ext>
            </a:extLst>
          </p:cNvPr>
          <p:cNvPicPr>
            <a:picLocks noChangeAspect="1"/>
          </p:cNvPicPr>
          <p:nvPr/>
        </p:nvPicPr>
        <p:blipFill>
          <a:blip r:embed="rId3"/>
          <a:stretch>
            <a:fillRect/>
          </a:stretch>
        </p:blipFill>
        <p:spPr>
          <a:xfrm>
            <a:off x="0" y="1153665"/>
            <a:ext cx="12192000" cy="4550669"/>
          </a:xfrm>
          <a:prstGeom prst="rect">
            <a:avLst/>
          </a:prstGeom>
        </p:spPr>
      </p:pic>
    </p:spTree>
    <p:extLst>
      <p:ext uri="{BB962C8B-B14F-4D97-AF65-F5344CB8AC3E}">
        <p14:creationId xmlns:p14="http://schemas.microsoft.com/office/powerpoint/2010/main" val="3573508250"/>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3BEB7424-46E2-F744-B1CF-A495BB96D6AD}" vid="{0CCFE892-11C1-114D-8F21-BA33A8898F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UB Powerpoint Template</Template>
  <TotalTime>45445</TotalTime>
  <Words>1776</Words>
  <Application>Microsoft Macintosh PowerPoint</Application>
  <PresentationFormat>Widescreen</PresentationFormat>
  <Paragraphs>141</Paragraphs>
  <Slides>26</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Georgia</vt:lpstr>
      <vt:lpstr>LucidaGrande</vt:lpstr>
      <vt:lpstr>Times</vt:lpstr>
      <vt:lpstr>UB Powerpoint Template</vt:lpstr>
      <vt:lpstr>MGS 425 (S1S &amp; S2S) Management of it projects</vt:lpstr>
      <vt:lpstr>Agenda</vt:lpstr>
      <vt:lpstr>Sprint planning</vt:lpstr>
      <vt:lpstr>Sprint Planning</vt:lpstr>
      <vt:lpstr>Sprint Planning</vt:lpstr>
      <vt:lpstr>Sprint Planning - Overview</vt:lpstr>
      <vt:lpstr>PowerPoint Presentation</vt:lpstr>
      <vt:lpstr>PowerPoint Presentation</vt:lpstr>
      <vt:lpstr>Sprint Planning – Process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MGS 425 (S1S) Management of it projects</dc:title>
  <dc:subject/>
  <dc:creator>Mark Hjalmarson</dc:creator>
  <cp:keywords/>
  <dc:description/>
  <cp:lastModifiedBy>Mark Hjalmarson</cp:lastModifiedBy>
  <cp:revision>431</cp:revision>
  <cp:lastPrinted>2016-07-18T17:32:49Z</cp:lastPrinted>
  <dcterms:created xsi:type="dcterms:W3CDTF">2020-01-06T00:15:48Z</dcterms:created>
  <dcterms:modified xsi:type="dcterms:W3CDTF">2021-04-13T01:00:52Z</dcterms:modified>
  <cp:category/>
</cp:coreProperties>
</file>